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udio/unknown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56" r:id="rId4"/>
    <p:sldId id="260" r:id="rId5"/>
    <p:sldId id="262" r:id="rId6"/>
    <p:sldId id="264" r:id="rId7"/>
    <p:sldId id="263" r:id="rId8"/>
    <p:sldId id="266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Section sans titre" id="{280A236D-CCA6-49BC-9653-BADF71E29C69}">
          <p14:sldIdLst>
            <p14:sldId id="257"/>
            <p14:sldId id="259"/>
            <p14:sldId id="256"/>
            <p14:sldId id="260"/>
            <p14:sldId id="262"/>
            <p14:sldId id="264"/>
            <p14:sldId id="263"/>
            <p14:sldId id="266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78" y="18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228EE-7361-41DB-A3EA-F1685C43A3E7}" type="datetimeFigureOut">
              <a:rPr lang="en-US" smtClean="0"/>
              <a:t>10/4/2011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C4335-02A7-474D-8EB7-6884F8CFCA30}" type="slidenum">
              <a:rPr lang="en-US" smtClean="0"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C4335-02A7-474D-8EB7-6884F8CFCA3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76528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639003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3992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265742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464769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40980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1866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657270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08908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56525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02814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D0422-10C4-4648-B3A6-84E08119E663}" type="datetimeFigureOut">
              <a:rPr lang="fr-CA" smtClean="0"/>
              <a:pPr/>
              <a:t>2011-10-04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85420-5F1A-4ABD-B48C-D484FDE42DD9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01224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audio" Target="../media/audio6.wav"/><Relationship Id="rId13" Type="http://schemas.openxmlformats.org/officeDocument/2006/relationships/audio" Target="../media/audio11.wav"/><Relationship Id="rId18" Type="http://schemas.openxmlformats.org/officeDocument/2006/relationships/audio" Target="../media/audio110.wav"/><Relationship Id="rId26" Type="http://schemas.openxmlformats.org/officeDocument/2006/relationships/audio" Target="../media/audio91.wav"/><Relationship Id="rId3" Type="http://schemas.openxmlformats.org/officeDocument/2006/relationships/audio" Target="../media/audio1.wav"/><Relationship Id="rId21" Type="http://schemas.openxmlformats.org/officeDocument/2006/relationships/audio" Target="../media/audio41.wav"/><Relationship Id="rId7" Type="http://schemas.openxmlformats.org/officeDocument/2006/relationships/audio" Target="../media/audio5.wav"/><Relationship Id="rId12" Type="http://schemas.openxmlformats.org/officeDocument/2006/relationships/audio" Target="../media/audio10.wav"/><Relationship Id="rId17" Type="http://schemas.openxmlformats.org/officeDocument/2006/relationships/slide" Target="slide3.xml"/><Relationship Id="rId25" Type="http://schemas.openxmlformats.org/officeDocument/2006/relationships/audio" Target="../media/audio8.bin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.jpeg"/><Relationship Id="rId20" Type="http://schemas.openxmlformats.org/officeDocument/2006/relationships/audio" Target="../media/audio31.wav"/><Relationship Id="rId29" Type="http://schemas.openxmlformats.org/officeDocument/2006/relationships/audio" Target="../media/audio121.wav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4.wav"/><Relationship Id="rId11" Type="http://schemas.openxmlformats.org/officeDocument/2006/relationships/audio" Target="../media/audio9.wav"/><Relationship Id="rId24" Type="http://schemas.openxmlformats.org/officeDocument/2006/relationships/audio" Target="../media/audio71.wav"/><Relationship Id="rId5" Type="http://schemas.openxmlformats.org/officeDocument/2006/relationships/audio" Target="../media/audio3.wav"/><Relationship Id="rId15" Type="http://schemas.openxmlformats.org/officeDocument/2006/relationships/audio" Target="../media/audio13.wav"/><Relationship Id="rId23" Type="http://schemas.openxmlformats.org/officeDocument/2006/relationships/audio" Target="../media/audio61.wav"/><Relationship Id="rId28" Type="http://schemas.openxmlformats.org/officeDocument/2006/relationships/audio" Target="../media/audio111.wav"/><Relationship Id="rId10" Type="http://schemas.openxmlformats.org/officeDocument/2006/relationships/audio" Target="../media/audio8.wav"/><Relationship Id="rId19" Type="http://schemas.openxmlformats.org/officeDocument/2006/relationships/audio" Target="../media/audio21.wav"/><Relationship Id="rId4" Type="http://schemas.openxmlformats.org/officeDocument/2006/relationships/audio" Target="../media/audio2.wav"/><Relationship Id="rId9" Type="http://schemas.openxmlformats.org/officeDocument/2006/relationships/audio" Target="../media/audio7.wav"/><Relationship Id="rId14" Type="http://schemas.openxmlformats.org/officeDocument/2006/relationships/audio" Target="../media/audio12.wav"/><Relationship Id="rId22" Type="http://schemas.openxmlformats.org/officeDocument/2006/relationships/audio" Target="../media/audio51.wav"/><Relationship Id="rId27" Type="http://schemas.openxmlformats.org/officeDocument/2006/relationships/audio" Target="../media/audio101.wav"/><Relationship Id="rId30" Type="http://schemas.openxmlformats.org/officeDocument/2006/relationships/audio" Target="../media/audio13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audio" Target="../media/audio16.wav"/><Relationship Id="rId13" Type="http://schemas.openxmlformats.org/officeDocument/2006/relationships/audio" Target="../media/audio18.wav"/><Relationship Id="rId3" Type="http://schemas.openxmlformats.org/officeDocument/2006/relationships/audio" Target="../media/audio14.wav"/><Relationship Id="rId7" Type="http://schemas.openxmlformats.org/officeDocument/2006/relationships/audio" Target="../media/audio12.wav"/><Relationship Id="rId12" Type="http://schemas.openxmlformats.org/officeDocument/2006/relationships/audio" Target="../media/audio5.wav"/><Relationship Id="rId17" Type="http://schemas.openxmlformats.org/officeDocument/2006/relationships/slide" Target="slide5.xml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audio" Target="../media/audio15.wav"/><Relationship Id="rId11" Type="http://schemas.openxmlformats.org/officeDocument/2006/relationships/audio" Target="../media/audio7.wav"/><Relationship Id="rId5" Type="http://schemas.openxmlformats.org/officeDocument/2006/relationships/audio" Target="../media/audio10.wav"/><Relationship Id="rId15" Type="http://schemas.openxmlformats.org/officeDocument/2006/relationships/audio" Target="../media/audio19.wav"/><Relationship Id="rId10" Type="http://schemas.openxmlformats.org/officeDocument/2006/relationships/audio" Target="../media/audio17.wav"/><Relationship Id="rId4" Type="http://schemas.openxmlformats.org/officeDocument/2006/relationships/audio" Target="../media/audio6.wav"/><Relationship Id="rId9" Type="http://schemas.openxmlformats.org/officeDocument/2006/relationships/audio" Target="../media/audio4.wav"/><Relationship Id="rId1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0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gif"/><Relationship Id="rId5" Type="http://schemas.openxmlformats.org/officeDocument/2006/relationships/slide" Target="slide7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Comic Sans MS"/>
                <a:cs typeface="Comic Sans MS"/>
              </a:rPr>
              <a:t>Instructions</a:t>
            </a:r>
            <a:endParaRPr lang="fr-CA" dirty="0">
              <a:latin typeface="Comic Sans MS"/>
              <a:cs typeface="Comic Sans M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 marL="0" indent="0">
              <a:buNone/>
            </a:pPr>
            <a:r>
              <a:rPr lang="en-CA" dirty="0" smtClean="0">
                <a:latin typeface="Comic Sans MS"/>
                <a:cs typeface="Comic Sans MS"/>
              </a:rPr>
              <a:t>Step 1: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>
                <a:latin typeface="Comic Sans MS"/>
                <a:cs typeface="Comic Sans MS"/>
              </a:rPr>
              <a:t>Try to identify each of Canada’s province and territory.</a:t>
            </a:r>
          </a:p>
          <a:p>
            <a:pPr>
              <a:buFont typeface="Wingdings" pitchFamily="2" charset="2"/>
              <a:buChar char="Ø"/>
            </a:pPr>
            <a:r>
              <a:rPr lang="en-CA" dirty="0" smtClean="0">
                <a:latin typeface="Comic Sans MS"/>
                <a:cs typeface="Comic Sans MS"/>
              </a:rPr>
              <a:t>Click on the province to discover the answer</a:t>
            </a: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6804248" y="5949280"/>
            <a:ext cx="1512168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484877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École\Nouvelles technologies et enseignement des langues\blank_map_Canada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73478"/>
            <a:ext cx="8898634" cy="6161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égende encadrée 1 4"/>
          <p:cNvSpPr/>
          <p:nvPr/>
        </p:nvSpPr>
        <p:spPr>
          <a:xfrm>
            <a:off x="4211960" y="2924944"/>
            <a:ext cx="860483" cy="291561"/>
          </a:xfrm>
          <a:prstGeom prst="borderCallout1">
            <a:avLst>
              <a:gd name="adj1" fmla="val 98116"/>
              <a:gd name="adj2" fmla="val 14973"/>
              <a:gd name="adj3" fmla="val 178394"/>
              <a:gd name="adj4" fmla="val -43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Nunavut</a:t>
            </a:r>
            <a:endParaRPr lang="fr-CA" sz="1200" b="1" dirty="0"/>
          </a:p>
        </p:txBody>
      </p:sp>
      <p:sp>
        <p:nvSpPr>
          <p:cNvPr id="6" name="Légende encadrée 1 5"/>
          <p:cNvSpPr/>
          <p:nvPr/>
        </p:nvSpPr>
        <p:spPr>
          <a:xfrm>
            <a:off x="1740494" y="2268239"/>
            <a:ext cx="1067625" cy="416516"/>
          </a:xfrm>
          <a:prstGeom prst="borderCallout1">
            <a:avLst>
              <a:gd name="adj1" fmla="val 98116"/>
              <a:gd name="adj2" fmla="val 36224"/>
              <a:gd name="adj3" fmla="val 156046"/>
              <a:gd name="adj4" fmla="val 35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Northwest </a:t>
            </a:r>
            <a:r>
              <a:rPr lang="fr-CA" sz="1200" b="1" dirty="0" err="1" smtClean="0"/>
              <a:t>Territories</a:t>
            </a:r>
            <a:endParaRPr lang="fr-CA" sz="1200" b="1" dirty="0"/>
          </a:p>
        </p:txBody>
      </p:sp>
      <p:sp>
        <p:nvSpPr>
          <p:cNvPr id="7" name="Légende encadrée 1 6"/>
          <p:cNvSpPr/>
          <p:nvPr/>
        </p:nvSpPr>
        <p:spPr>
          <a:xfrm>
            <a:off x="813507" y="1971848"/>
            <a:ext cx="869087" cy="416516"/>
          </a:xfrm>
          <a:prstGeom prst="borderCallout1">
            <a:avLst>
              <a:gd name="adj1" fmla="val 95912"/>
              <a:gd name="adj2" fmla="val 58908"/>
              <a:gd name="adj3" fmla="val 168575"/>
              <a:gd name="adj4" fmla="val 617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Yukon </a:t>
            </a:r>
            <a:r>
              <a:rPr lang="fr-CA" sz="1200" b="1" dirty="0" err="1" smtClean="0"/>
              <a:t>Territory</a:t>
            </a:r>
            <a:endParaRPr lang="fr-CA" sz="1200" b="1" dirty="0"/>
          </a:p>
        </p:txBody>
      </p:sp>
      <p:sp>
        <p:nvSpPr>
          <p:cNvPr id="8" name="Légende encadrée 1 7"/>
          <p:cNvSpPr/>
          <p:nvPr/>
        </p:nvSpPr>
        <p:spPr>
          <a:xfrm>
            <a:off x="572344" y="3533072"/>
            <a:ext cx="982446" cy="499819"/>
          </a:xfrm>
          <a:prstGeom prst="borderCallout1">
            <a:avLst>
              <a:gd name="adj1" fmla="val 98037"/>
              <a:gd name="adj2" fmla="val 52717"/>
              <a:gd name="adj3" fmla="val 145148"/>
              <a:gd name="adj4" fmla="val 512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British Columbia</a:t>
            </a:r>
            <a:endParaRPr lang="fr-CA" sz="1200" b="1" dirty="0"/>
          </a:p>
        </p:txBody>
      </p:sp>
      <p:sp>
        <p:nvSpPr>
          <p:cNvPr id="9" name="Légende encadrée 1 8"/>
          <p:cNvSpPr/>
          <p:nvPr/>
        </p:nvSpPr>
        <p:spPr>
          <a:xfrm>
            <a:off x="1763688" y="3861048"/>
            <a:ext cx="1058019" cy="437692"/>
          </a:xfrm>
          <a:prstGeom prst="borderCallout1">
            <a:avLst>
              <a:gd name="adj1" fmla="val 97159"/>
              <a:gd name="adj2" fmla="val 50247"/>
              <a:gd name="adj3" fmla="val 125264"/>
              <a:gd name="adj4" fmla="val 476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Alberta</a:t>
            </a:r>
            <a:endParaRPr lang="fr-CA" sz="1200" b="1" dirty="0"/>
          </a:p>
        </p:txBody>
      </p:sp>
      <p:sp>
        <p:nvSpPr>
          <p:cNvPr id="10" name="Légende encadrée 1 9"/>
          <p:cNvSpPr/>
          <p:nvPr/>
        </p:nvSpPr>
        <p:spPr>
          <a:xfrm>
            <a:off x="3347864" y="4725144"/>
            <a:ext cx="972840" cy="478643"/>
          </a:xfrm>
          <a:prstGeom prst="borderCallout1">
            <a:avLst>
              <a:gd name="adj1" fmla="val 121222"/>
              <a:gd name="adj2" fmla="val 48352"/>
              <a:gd name="adj3" fmla="val 100989"/>
              <a:gd name="adj4" fmla="val 448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Manitoba</a:t>
            </a:r>
            <a:endParaRPr lang="fr-CA" sz="1200" b="1" dirty="0"/>
          </a:p>
        </p:txBody>
      </p:sp>
      <p:sp>
        <p:nvSpPr>
          <p:cNvPr id="11" name="Légende encadrée 1 10"/>
          <p:cNvSpPr/>
          <p:nvPr/>
        </p:nvSpPr>
        <p:spPr>
          <a:xfrm>
            <a:off x="2555776" y="4293096"/>
            <a:ext cx="1209165" cy="354374"/>
          </a:xfrm>
          <a:prstGeom prst="borderCallout1">
            <a:avLst>
              <a:gd name="adj1" fmla="val 99596"/>
              <a:gd name="adj2" fmla="val 32177"/>
              <a:gd name="adj3" fmla="val 164375"/>
              <a:gd name="adj4" fmla="val 295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Saskatchewan</a:t>
            </a:r>
            <a:endParaRPr lang="fr-CA" sz="1200" b="1" dirty="0"/>
          </a:p>
        </p:txBody>
      </p:sp>
      <p:sp>
        <p:nvSpPr>
          <p:cNvPr id="12" name="Légende encadrée 1 11"/>
          <p:cNvSpPr/>
          <p:nvPr/>
        </p:nvSpPr>
        <p:spPr>
          <a:xfrm>
            <a:off x="4515586" y="4762934"/>
            <a:ext cx="848508" cy="316915"/>
          </a:xfrm>
          <a:prstGeom prst="borderCallout1">
            <a:avLst>
              <a:gd name="adj1" fmla="val 140122"/>
              <a:gd name="adj2" fmla="val 53067"/>
              <a:gd name="adj3" fmla="val 98349"/>
              <a:gd name="adj4" fmla="val 5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Ontario</a:t>
            </a:r>
            <a:endParaRPr lang="fr-CA" sz="1200" b="1" dirty="0"/>
          </a:p>
        </p:txBody>
      </p:sp>
      <p:sp>
        <p:nvSpPr>
          <p:cNvPr id="14" name="Légende encadrée 1 13"/>
          <p:cNvSpPr/>
          <p:nvPr/>
        </p:nvSpPr>
        <p:spPr>
          <a:xfrm>
            <a:off x="5709859" y="4333861"/>
            <a:ext cx="848508" cy="316915"/>
          </a:xfrm>
          <a:prstGeom prst="borderCallout1">
            <a:avLst>
              <a:gd name="adj1" fmla="val 140122"/>
              <a:gd name="adj2" fmla="val 53067"/>
              <a:gd name="adj3" fmla="val 98349"/>
              <a:gd name="adj4" fmla="val 5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err="1" smtClean="0"/>
              <a:t>Quebec</a:t>
            </a:r>
            <a:endParaRPr lang="fr-CA" sz="1200" b="1" dirty="0"/>
          </a:p>
        </p:txBody>
      </p:sp>
      <p:sp>
        <p:nvSpPr>
          <p:cNvPr id="15" name="Légende encadrée 1 14"/>
          <p:cNvSpPr/>
          <p:nvPr/>
        </p:nvSpPr>
        <p:spPr>
          <a:xfrm>
            <a:off x="7092280" y="3789040"/>
            <a:ext cx="1209165" cy="316915"/>
          </a:xfrm>
          <a:prstGeom prst="borderCallout1">
            <a:avLst>
              <a:gd name="adj1" fmla="val 247837"/>
              <a:gd name="adj2" fmla="val 59843"/>
              <a:gd name="adj3" fmla="val 98349"/>
              <a:gd name="adj4" fmla="val 544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Newfoundland</a:t>
            </a:r>
            <a:endParaRPr lang="fr-CA" sz="1200" b="1" dirty="0"/>
          </a:p>
        </p:txBody>
      </p:sp>
      <p:sp>
        <p:nvSpPr>
          <p:cNvPr id="16" name="Légende encadrée 1 15"/>
          <p:cNvSpPr/>
          <p:nvPr/>
        </p:nvSpPr>
        <p:spPr>
          <a:xfrm>
            <a:off x="6732240" y="4581128"/>
            <a:ext cx="945412" cy="491670"/>
          </a:xfrm>
          <a:prstGeom prst="borderCallout1">
            <a:avLst>
              <a:gd name="adj1" fmla="val 135857"/>
              <a:gd name="adj2" fmla="val 28551"/>
              <a:gd name="adj3" fmla="val 104330"/>
              <a:gd name="adj4" fmla="val 306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New Brunswick</a:t>
            </a:r>
            <a:endParaRPr lang="fr-CA" sz="1200" b="1" dirty="0"/>
          </a:p>
        </p:txBody>
      </p:sp>
      <p:sp>
        <p:nvSpPr>
          <p:cNvPr id="18" name="Légende encadrée 1 17"/>
          <p:cNvSpPr/>
          <p:nvPr/>
        </p:nvSpPr>
        <p:spPr>
          <a:xfrm>
            <a:off x="7668344" y="5445224"/>
            <a:ext cx="993574" cy="316915"/>
          </a:xfrm>
          <a:prstGeom prst="borderCallout1">
            <a:avLst>
              <a:gd name="adj1" fmla="val 47168"/>
              <a:gd name="adj2" fmla="val -28537"/>
              <a:gd name="adj3" fmla="val 47647"/>
              <a:gd name="adj4" fmla="val 1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Nova </a:t>
            </a:r>
            <a:r>
              <a:rPr lang="fr-CA" sz="1200" b="1" dirty="0" err="1" smtClean="0"/>
              <a:t>Scotia</a:t>
            </a:r>
            <a:endParaRPr lang="fr-CA" sz="1200" b="1" dirty="0"/>
          </a:p>
        </p:txBody>
      </p:sp>
      <p:sp>
        <p:nvSpPr>
          <p:cNvPr id="19" name="Légende encadrée 1 18"/>
          <p:cNvSpPr/>
          <p:nvPr/>
        </p:nvSpPr>
        <p:spPr>
          <a:xfrm>
            <a:off x="7812360" y="4869160"/>
            <a:ext cx="1176943" cy="520240"/>
          </a:xfrm>
          <a:prstGeom prst="borderCallout1">
            <a:avLst>
              <a:gd name="adj1" fmla="val 67759"/>
              <a:gd name="adj2" fmla="val -31856"/>
              <a:gd name="adj3" fmla="val 47647"/>
              <a:gd name="adj4" fmla="val 14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/>
              <a:t>Prince Edward Island</a:t>
            </a:r>
            <a:endParaRPr lang="fr-CA" sz="1200" b="1" dirty="0"/>
          </a:p>
        </p:txBody>
      </p:sp>
      <p:sp>
        <p:nvSpPr>
          <p:cNvPr id="2" name="ZoneTexte 1"/>
          <p:cNvSpPr txBox="1"/>
          <p:nvPr/>
        </p:nvSpPr>
        <p:spPr>
          <a:xfrm>
            <a:off x="1547664" y="188640"/>
            <a:ext cx="5760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Comic Sans MS"/>
                <a:cs typeface="Comic Sans MS"/>
              </a:rPr>
              <a:t>MAP OF CANADA</a:t>
            </a:r>
            <a:endParaRPr lang="fr-FR" sz="3200" dirty="0">
              <a:latin typeface="Comic Sans MS"/>
              <a:cs typeface="Comic Sans MS"/>
            </a:endParaRPr>
          </a:p>
        </p:txBody>
      </p:sp>
      <p:sp>
        <p:nvSpPr>
          <p:cNvPr id="17" name="Flèche droite 16">
            <a:hlinkClick r:id="rId17" action="ppaction://hlinksldjump"/>
          </p:cNvPr>
          <p:cNvSpPr/>
          <p:nvPr/>
        </p:nvSpPr>
        <p:spPr>
          <a:xfrm>
            <a:off x="6804248" y="5949280"/>
            <a:ext cx="1512168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36977761"/>
      </p:ext>
    </p:extLst>
  </p:cSld>
  <p:clrMapOvr>
    <a:masterClrMapping/>
  </p:clrMapOvr>
  <p:transition advClick="0"/>
  <mc:AlternateContent xmlns:mc="http://schemas.openxmlformats.org/markup-compatibility/2006">
    <mc:Choice xmlns:p14="http://schemas.microsoft.com/office/powerpoint/2010/main" xmlns="" Requires="p14">
      <p:timing>
        <p:tnLst>
          <p:par>
            <p:cTn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 vol="8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8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"/>
                      </p:tgtEl>
                    </p:cond>
                  </p:nextCondLst>
                </p:seq>
                <p:seq concurrent="1" nextAc="seek">
                  <p:cTn id="10" restart="whenNotActive" fill="hold" evtFilter="cancelBubble" nodeType="interactiveSeq">
                    <p:stCondLst>
                      <p:cond evt="onClick" delay="0">
                        <p:tgtEl>
                          <p:spTgt spid="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" fill="hold">
                          <p:stCondLst>
                            <p:cond delay="0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6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9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"/>
                      </p:tgtEl>
                    </p:cond>
                  </p:nextCondLst>
                </p:seq>
                <p:seq concurrent="1" nextAc="seek">
                  <p:cTn id="29" restart="whenNotActive" fill="hold" evtFilter="cancelBubble" nodeType="interactiveSeq">
                    <p:stCondLst>
                      <p:cond evt="onClick" delay="0">
                        <p:tgtEl>
                          <p:spTgt spid="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0" fill="hold">
                          <p:stCondLst>
                            <p:cond delay="0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nodeType="clickEffect" p14:presetBounceEnd="1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10000">
                                          <p:cBhvr additive="base">
                                            <p:cTn id="34" dur="500" fill="hold"/>
                                            <p:tgtEl>
                                              <p:spTgt spid="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10000">
                                          <p:cBhvr additive="base">
                                            <p:cTn id="35" dur="500" fill="hold"/>
                                            <p:tgtEl>
                                              <p:spTgt spid="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2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0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"/>
                      </p:tgtEl>
                    </p:cond>
                  </p:nextCondLst>
                </p:seq>
                <p:seq concurrent="1" nextAc="seek">
                  <p:cTn id="36" restart="whenNotActive" fill="hold" evtFilter="cancelBubble" nodeType="interactiveSeq">
                    <p:stCondLst>
                      <p:cond evt="onClick" delay="0">
                        <p:tgtEl>
                          <p:spTgt spid="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7" fill="hold">
                          <p:stCondLst>
                            <p:cond delay="0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6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41" dur="2000"/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1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"/>
                      </p:tgtEl>
                    </p:cond>
                  </p:nextCondLst>
                </p:seq>
                <p:seq concurrent="1" nextAc="seek">
                  <p:cTn id="42" restart="whenNotActive" fill="hold" evtFilter="cancelBubble" nodeType="interactiveSeq">
                    <p:stCondLst>
                      <p:cond evt="onClick" delay="0">
                        <p:tgtEl>
                          <p:spTgt spid="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3" fill="hold">
                          <p:stCondLst>
                            <p:cond delay="0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14" presetClass="entr" presetSubtype="10" repeatCount="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7" dur="500"/>
                                            <p:tgtEl>
                                              <p:spTgt spid="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2" name="voltag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"/>
                      </p:tgtEl>
                    </p:cond>
                  </p:nextCondLst>
                </p:seq>
                <p:seq concurrent="1" nextAc="seek">
                  <p:cTn id="48" restart="whenNotActive" fill="hold" evtFilter="cancelBubble" nodeType="interactiveSeq">
                    <p:stCondLst>
                      <p:cond evt="onClick" delay="0">
                        <p:tgtEl>
                          <p:spTgt spid="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9" fill="hold">
                          <p:stCondLst>
                            <p:cond delay="0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3" dur="500"/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3" name="suction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"/>
                      </p:tgtEl>
                    </p:cond>
                  </p:nextCondLst>
                </p:seq>
                <p:seq concurrent="1" nextAc="seek">
                  <p:cTn id="54" restart="whenNotActive" fill="hold" evtFilter="cancelBubble" nodeType="interactiveSeq">
                    <p:stCondLst>
                      <p:cond evt="onClick" delay="0">
                        <p:tgtEl>
                          <p:spTgt spid="1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5" fill="hold">
                          <p:stCondLst>
                            <p:cond delay="0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3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4" name="camera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"/>
                      </p:tgtEl>
                    </p:cond>
                  </p:nextCondLst>
                </p:seq>
                <p:seq concurrent="1" nextAc="seek">
                  <p:cTn id="63" restart="whenNotActive" fill="hold" evtFilter="cancelBubble" nodeType="interactiveSeq">
                    <p:stCondLst>
                      <p:cond evt="onClick" delay="0">
                        <p:tgtEl>
                          <p:spTgt spid="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4" fill="hold">
                          <p:stCondLst>
                            <p:cond delay="0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45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2000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2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2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5" name="Applaudissements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4"/>
                      </p:tgtEl>
                    </p:cond>
                  </p:nextCondLst>
                </p:seq>
                <p:seq concurrent="1" nextAc="seek">
                  <p:cTn id="71" restart="whenNotActive" fill="hold" evtFilter="cancelBubble" nodeType="interactiveSeq">
                    <p:stCondLst>
                      <p:cond evt="onClick" delay="0">
                        <p:tgtEl>
                          <p:spTgt spid="1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2" fill="hold">
                          <p:stCondLst>
                            <p:cond delay="0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14" presetClass="entr" presetSubtype="1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6" dur="500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6" name="cashre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"/>
                      </p:tgtEl>
                    </p:cond>
                  </p:nextCondLst>
                </p:seq>
                <p:seq concurrent="1" nextAc="seek">
                  <p:cTn id="77" restart="whenNotActive" fill="hold" evtFilter="cancelBubble" nodeType="interactiveSeq">
                    <p:stCondLst>
                      <p:cond evt="onClick" delay="0">
                        <p:tgtEl>
                          <p:spTgt spid="1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8" fill="hold">
                          <p:stCondLst>
                            <p:cond delay="0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16" presetClass="entr" presetSubtype="2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Horizontal)">
                                          <p:cBhvr>
                                            <p:cTn id="82" dur="500"/>
                                            <p:tgtEl>
                                              <p:spTgt spid="1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7" name="laser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6"/>
                      </p:tgtEl>
                    </p:cond>
                  </p:nextCondLst>
                </p:seq>
                <p:seq concurrent="1" nextAc="seek">
                  <p:cTn id="83" restart="whenNotActive" fill="hold" evtFilter="cancelBubble" nodeType="interactiveSeq">
                    <p:stCondLst>
                      <p:cond evt="onClick" delay="0">
                        <p:tgtEl>
                          <p:spTgt spid="1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4" fill="hold">
                          <p:stCondLst>
                            <p:cond delay="0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8" name="coin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5"/>
                      </p:tgtEl>
                    </p:cond>
                  </p:nextCondLst>
                </p:seq>
                <p:seq concurrent="1" nextAc="seek">
                  <p:cTn id="91" restart="whenNotActive" fill="hold" evtFilter="cancelBubble" nodeType="interactiveSeq">
                    <p:stCondLst>
                      <p:cond evt="onClick" delay="0">
                        <p:tgtEl>
                          <p:spTgt spid="1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2" fill="hold">
                          <p:stCondLst>
                            <p:cond delay="0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6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02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03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04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05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06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07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08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9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29" name="hammer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8"/>
                      </p:tgtEl>
                    </p:cond>
                  </p:nextCondLst>
                </p:seq>
                <p:seq concurrent="1" nextAc="seek">
                  <p:cTn id="110" restart="whenNotActive" fill="hold" evtFilter="cancelBubble" nodeType="interactiveSeq">
                    <p:stCondLst>
                      <p:cond evt="onClick" delay="0">
                        <p:tgtEl>
                          <p:spTgt spid="1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1" fill="hold">
                          <p:stCondLst>
                            <p:cond delay="0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6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115" dur="2000"/>
                                            <p:tgtEl>
                                              <p:spTgt spid="1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0" name="wind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9"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restart="whenNotActive" fill="hold" evtFilter="cancelBubble" nodeType="interactiveSeq">
                    <p:stCondLst>
                      <p:cond evt="onClick" delay="0">
                        <p:tgtEl>
                          <p:spTgt spid="7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" fill="hold">
                          <p:stCondLst>
                            <p:cond delay="0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500" fill="hold"/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500" fill="hold"/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500"/>
                                            <p:tgtEl>
                                              <p:spTgt spid="7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 vol="80000"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3" name="click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7"/>
                      </p:tgtEl>
                    </p:cond>
                  </p:nextCondLst>
                </p:seq>
                <p:seq concurrent="1" nextAc="seek">
                  <p:cTn id="10" restart="whenNotActive" fill="hold" evtFilter="cancelBubble" nodeType="interactiveSeq">
                    <p:stCondLst>
                      <p:cond evt="onClick" delay="0">
                        <p:tgtEl>
                          <p:spTgt spid="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" fill="hold">
                          <p:stCondLst>
                            <p:cond delay="0"/>
                          </p:stCondLst>
                          <p:childTnLst>
                            <p:par>
                              <p:cTn id="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3" presetID="26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15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6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7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0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21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22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3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24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5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26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27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28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4" name="bomb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6"/>
                      </p:tgtEl>
                    </p:cond>
                  </p:nextCondLst>
                </p:seq>
                <p:seq concurrent="1" nextAc="seek">
                  <p:cTn id="29" restart="whenNotActive" fill="hold" evtFilter="cancelBubble" nodeType="interactiveSeq">
                    <p:stCondLst>
                      <p:cond evt="onClick" delay="0">
                        <p:tgtEl>
                          <p:spTgt spid="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0" fill="hold">
                          <p:stCondLst>
                            <p:cond delay="0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2" presetClass="entr" presetSubtype="8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4" dur="500" fill="hold"/>
                                            <p:tgtEl>
                                              <p:spTgt spid="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35" dur="500" fill="hold"/>
                                            <p:tgtEl>
                                              <p:spTgt spid="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2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5" name="breez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5"/>
                      </p:tgtEl>
                    </p:cond>
                  </p:nextCondLst>
                </p:seq>
                <p:seq concurrent="1" nextAc="seek">
                  <p:cTn id="36" restart="whenNotActive" fill="hold" evtFilter="cancelBubble" nodeType="interactiveSeq">
                    <p:stCondLst>
                      <p:cond evt="onClick" delay="0">
                        <p:tgtEl>
                          <p:spTgt spid="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37" fill="hold">
                          <p:stCondLst>
                            <p:cond delay="0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6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in)">
                                          <p:cBhvr>
                                            <p:cTn id="41" dur="2000"/>
                                            <p:tgtEl>
                                              <p:spTgt spid="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39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6" name="chimes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9"/>
                      </p:tgtEl>
                    </p:cond>
                  </p:nextCondLst>
                </p:seq>
                <p:seq concurrent="1" nextAc="seek">
                  <p:cTn id="42" restart="whenNotActive" fill="hold" evtFilter="cancelBubble" nodeType="interactiveSeq">
                    <p:stCondLst>
                      <p:cond evt="onClick" delay="0">
                        <p:tgtEl>
                          <p:spTgt spid="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3" fill="hold">
                          <p:stCondLst>
                            <p:cond delay="0"/>
                          </p:stCondLst>
                          <p:childTnLst>
                            <p:par>
                              <p:cTn id="4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5" presetID="14" presetClass="entr" presetSubtype="10" repeatCount="200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47" dur="500"/>
                                            <p:tgtEl>
                                              <p:spTgt spid="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45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7" name="voltage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8"/>
                      </p:tgtEl>
                    </p:cond>
                  </p:nextCondLst>
                </p:seq>
                <p:seq concurrent="1" nextAc="seek">
                  <p:cTn id="48" restart="whenNotActive" fill="hold" evtFilter="cancelBubble" nodeType="interactiveSeq">
                    <p:stCondLst>
                      <p:cond evt="onClick" delay="0">
                        <p:tgtEl>
                          <p:spTgt spid="11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49" fill="hold">
                          <p:stCondLst>
                            <p:cond delay="0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1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1)">
                                          <p:cBhvr>
                                            <p:cTn id="53" dur="500"/>
                                            <p:tgtEl>
                                              <p:spTgt spid="11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1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8" name="suction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1"/>
                      </p:tgtEl>
                    </p:cond>
                  </p:nextCondLst>
                </p:seq>
                <p:seq concurrent="1" nextAc="seek">
                  <p:cTn id="54" restart="whenNotActive" fill="hold" evtFilter="cancelBubble" nodeType="interactiveSeq">
                    <p:stCondLst>
                      <p:cond evt="onClick" delay="0">
                        <p:tgtEl>
                          <p:spTgt spid="10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55" fill="hold">
                          <p:stCondLst>
                            <p:cond delay="0"/>
                          </p:stCondLst>
                          <p:childTnLst>
                            <p:par>
                              <p:cTn id="5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7" presetID="31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9" dur="1000" fill="hold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0" dur="1000" fill="hold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1000" fill="hold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style.rotation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9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0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1000"/>
                                            <p:tgtEl>
                                              <p:spTgt spid="10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57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9" name="camera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0"/>
                      </p:tgtEl>
                    </p:cond>
                  </p:nextCondLst>
                </p:seq>
                <p:seq concurrent="1" nextAc="seek">
                  <p:cTn id="63" restart="whenNotActive" fill="hold" evtFilter="cancelBubble" nodeType="interactiveSeq">
                    <p:stCondLst>
                      <p:cond evt="onClick" delay="0">
                        <p:tgtEl>
                          <p:spTgt spid="14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64" fill="hold">
                          <p:stCondLst>
                            <p:cond delay="0"/>
                          </p:stCondLst>
                          <p:childTnLst>
                            <p:par>
                              <p:cTn id="6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6" presetID="45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8" dur="2000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69" dur="2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 fmla="#ppt_w*sin(2.5*pi*$)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0" dur="2000" fill="hold"/>
                                            <p:tgtEl>
                                              <p:spTgt spid="14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6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0" name="Applaudissements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4"/>
                      </p:tgtEl>
                    </p:cond>
                  </p:nextCondLst>
                </p:seq>
                <p:seq concurrent="1" nextAc="seek">
                  <p:cTn id="71" restart="whenNotActive" fill="hold" evtFilter="cancelBubble" nodeType="interactiveSeq">
                    <p:stCondLst>
                      <p:cond evt="onClick" delay="0">
                        <p:tgtEl>
                          <p:spTgt spid="12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2" fill="hold">
                          <p:stCondLst>
                            <p:cond delay="0"/>
                          </p:stCondLst>
                          <p:childTnLst>
                            <p:par>
                              <p:cTn id="7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4" presetID="14" presetClass="entr" presetSubtype="1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randombar(horizontal)">
                                          <p:cBhvr>
                                            <p:cTn id="76" dur="500"/>
                                            <p:tgtEl>
                                              <p:spTgt spid="12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7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1" name="cashreg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2"/>
                      </p:tgtEl>
                    </p:cond>
                  </p:nextCondLst>
                </p:seq>
                <p:seq concurrent="1" nextAc="seek">
                  <p:cTn id="77" restart="whenNotActive" fill="hold" evtFilter="cancelBubble" nodeType="interactiveSeq">
                    <p:stCondLst>
                      <p:cond evt="onClick" delay="0">
                        <p:tgtEl>
                          <p:spTgt spid="16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78" fill="hold">
                          <p:stCondLst>
                            <p:cond delay="0"/>
                          </p:stCondLst>
                          <p:childTnLst>
                            <p:par>
                              <p:cTn id="7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0" presetID="16" presetClass="entr" presetSubtype="2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Horizontal)">
                                          <p:cBhvr>
                                            <p:cTn id="82" dur="500"/>
                                            <p:tgtEl>
                                              <p:spTgt spid="16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0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2" name="laser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6"/>
                      </p:tgtEl>
                    </p:cond>
                  </p:nextCondLst>
                </p:seq>
                <p:seq concurrent="1" nextAc="seek">
                  <p:cTn id="83" restart="whenNotActive" fill="hold" evtFilter="cancelBubble" nodeType="interactiveSeq">
                    <p:stCondLst>
                      <p:cond evt="onClick" delay="0">
                        <p:tgtEl>
                          <p:spTgt spid="15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84" fill="hold">
                          <p:stCondLst>
                            <p:cond delay="0"/>
                          </p:stCondLst>
                          <p:childTnLst>
                            <p:par>
                              <p:cTn id="8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6" presetID="53" presetClass="entr" presetSubtype="16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8" dur="5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9" dur="500" fill="hold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0" dur="500"/>
                                            <p:tgtEl>
                                              <p:spTgt spid="15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86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3" name="coin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5"/>
                      </p:tgtEl>
                    </p:cond>
                  </p:nextCondLst>
                </p:seq>
                <p:seq concurrent="1" nextAc="seek">
                  <p:cTn id="91" restart="whenNotActive" fill="hold" evtFilter="cancelBubble" nodeType="interactiveSeq">
                    <p:stCondLst>
                      <p:cond evt="onClick" delay="0">
                        <p:tgtEl>
                          <p:spTgt spid="18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92" fill="hold">
                          <p:stCondLst>
                            <p:cond delay="0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26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down)">
                                          <p:cBhvr>
                                            <p:cTn id="96" dur="58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97" dur="1822" tmFilter="0,0; 0.14,0.36; 0.43,0.73; 0.71,0.91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-0.2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8" dur="664" tmFilter="0.0,0.0; 0.25,0.07; 0.50,0.2; 0.75,0.467; 1.0,1.0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3">
                                              <p:val>
                                                <p:fltVal val="0.5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9" dur="664" tmFilter="0, 0; 0.125,0.2665; 0.25,0.4; 0.375,0.465; 0.5,0.5;  0.625,0.535; 0.75,0.6; 0.875,0.7335; 1,1">
                                              <p:stCondLst>
                                                <p:cond delay="664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9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0" dur="332" tmFilter="0, 0; 0.125,0.2665; 0.25,0.4; 0.375,0.465; 0.5,0.5;  0.625,0.535; 0.75,0.6; 0.875,0.7335; 1,1">
                                              <p:stCondLst>
                                                <p:cond delay="1324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27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01" dur="164" tmFilter="0, 0; 0.125,0.2665; 0.25,0.4; 0.375,0.465; 0.5,0.5;  0.625,0.535; 0.75,0.6; 0.875,0.7335; 1,1">
                                              <p:stCondLst>
                                                <p:cond delay="1656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 fmla="#ppt_y-sin(pi*$)/81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fltVal val="1"/>
                                              </p:val>
                                            </p:tav>
                                          </p:tavLst>
                                        </p:anim>
                                        <p:animScale>
                                          <p:cBhvr>
                                            <p:cTn id="102" dur="26">
                                              <p:stCondLst>
                                                <p:cond delay="650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60000"/>
                                        </p:animScale>
                                        <p:animScale>
                                          <p:cBhvr>
                                            <p:cTn id="103" dur="166" decel="50000">
                                              <p:stCondLst>
                                                <p:cond delay="676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04" dur="26">
                                              <p:stCondLst>
                                                <p:cond delay="1312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80000"/>
                                        </p:animScale>
                                        <p:animScale>
                                          <p:cBhvr>
                                            <p:cTn id="105" dur="166" decel="50000">
                                              <p:stCondLst>
                                                <p:cond delay="1338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06" dur="26">
                                              <p:stCondLst>
                                                <p:cond delay="1642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0000"/>
                                        </p:animScale>
                                        <p:animScale>
                                          <p:cBhvr>
                                            <p:cTn id="107" dur="166" decel="50000">
                                              <p:stCondLst>
                                                <p:cond delay="1668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  <p:animScale>
                                          <p:cBhvr>
                                            <p:cTn id="108" dur="26">
                                              <p:stCondLst>
                                                <p:cond delay="1808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95000"/>
                                        </p:animScale>
                                        <p:animScale>
                                          <p:cBhvr>
                                            <p:cTn id="109" dur="166" decel="50000">
                                              <p:stCondLst>
                                                <p:cond delay="1834"/>
                                              </p:stCondLst>
                                            </p:cTn>
                                            <p:tgtEl>
                                              <p:spTgt spid="1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  <p:to x="100000" y="100000"/>
                                        </p:animScale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94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4" name="hammer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8"/>
                      </p:tgtEl>
                    </p:cond>
                  </p:nextCondLst>
                </p:seq>
                <p:seq concurrent="1" nextAc="seek">
                  <p:cTn id="110" restart="whenNotActive" fill="hold" evtFilter="cancelBubble" nodeType="interactiveSeq">
                    <p:stCondLst>
                      <p:cond evt="onClick" delay="0">
                        <p:tgtEl>
                          <p:spTgt spid="19"/>
                        </p:tgtEl>
                      </p:cond>
                    </p:stCondLst>
                    <p:endSync evt="end" delay="0">
                      <p:rtn val="all"/>
                    </p:endSync>
                    <p:childTnLst>
                      <p:par>
                        <p:cTn id="111" fill="hold">
                          <p:stCondLst>
                            <p:cond delay="0"/>
                          </p:stCondLst>
                          <p:childTnLst>
                            <p:par>
                              <p:cTn id="112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3" presetID="6" presetClass="entr" presetSubtype="32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circle(out)">
                                          <p:cBhvr>
                                            <p:cTn id="115" dur="2000"/>
                                            <p:tgtEl>
                                              <p:spTgt spid="19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  <p:subTnLst>
                                        <p:audio>
                                          <p:cMediaNode>
                                            <p:cTn display="0" masterRel="sameClick">
                                              <p:stCondLst>
                                                <p:cond evt="begin" delay="0">
                                                  <p:tn val="113"/>
                                                </p:cond>
                                              </p:stCondLst>
                                              <p:endCondLst>
                                                <p:cond evt="onStopAudio" delay="0">
                                                  <p:tgtEl>
                                                    <p:sldTgt/>
                                                  </p:tgtEl>
                                                </p:cond>
                                              </p:endCondLst>
                                            </p:cTn>
                                            <p:tgtEl>
                                              <p:sndTgt r:embed="rId15" name="wind.wav"/>
                                            </p:tgtEl>
                                          </p:cMediaNode>
                                        </p:audio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nextCondLst>
                    <p:cond evt="onClick" delay="0">
                      <p:tgtEl>
                        <p:spTgt spid="19"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06731" y="1639341"/>
            <a:ext cx="8229600" cy="4525963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CA" dirty="0" smtClean="0">
                <a:solidFill>
                  <a:schemeClr val="tx1"/>
                </a:solidFill>
                <a:latin typeface="Comic Sans MS"/>
                <a:cs typeface="Comic Sans MS"/>
              </a:rPr>
              <a:t>Step 2:</a:t>
            </a:r>
          </a:p>
          <a:p>
            <a:pPr algn="l">
              <a:buFont typeface="Wingdings" pitchFamily="2" charset="2"/>
              <a:buChar char="Ø"/>
            </a:pPr>
            <a:r>
              <a:rPr lang="en-CA" dirty="0" smtClean="0">
                <a:solidFill>
                  <a:schemeClr val="tx1"/>
                </a:solidFill>
                <a:latin typeface="Comic Sans MS"/>
                <a:cs typeface="Comic Sans MS"/>
              </a:rPr>
              <a:t>Try to find the capital city for each province</a:t>
            </a:r>
          </a:p>
        </p:txBody>
      </p:sp>
      <p:sp>
        <p:nvSpPr>
          <p:cNvPr id="4" name="Flèche droite 3">
            <a:hlinkClick r:id="rId3" action="ppaction://hlinksldjump"/>
          </p:cNvPr>
          <p:cNvSpPr/>
          <p:nvPr/>
        </p:nvSpPr>
        <p:spPr>
          <a:xfrm>
            <a:off x="6804248" y="5949280"/>
            <a:ext cx="1512168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86488409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École\Nouvelles technologies et enseignement des langues\blank_map_Canada.jpg"/>
          <p:cNvPicPr>
            <a:picLocks noChangeAspect="1" noChangeArrowheads="1"/>
          </p:cNvPicPr>
          <p:nvPr/>
        </p:nvPicPr>
        <p:blipFill>
          <a:blip r:embed="rId1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89" y="-243408"/>
            <a:ext cx="8898634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22107" y="4919016"/>
            <a:ext cx="1008112" cy="201453"/>
          </a:xfrm>
          <a:prstGeom prst="wedgeRectCallout">
            <a:avLst>
              <a:gd name="adj1" fmla="val 9938"/>
              <a:gd name="adj2" fmla="val -15058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Victoria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196" y="1722585"/>
            <a:ext cx="1008112" cy="402906"/>
          </a:xfrm>
          <a:prstGeom prst="wedgeRectCallout">
            <a:avLst>
              <a:gd name="adj1" fmla="val 48674"/>
              <a:gd name="adj2" fmla="val 19524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Whitehorse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99792" y="3131843"/>
            <a:ext cx="936104" cy="386817"/>
          </a:xfrm>
          <a:prstGeom prst="wedgeRectCallout">
            <a:avLst>
              <a:gd name="adj1" fmla="val -60082"/>
              <a:gd name="adj2" fmla="val -3964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Yellowknife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151873" y="2186611"/>
            <a:ext cx="936104" cy="280666"/>
          </a:xfrm>
          <a:prstGeom prst="wedgeRectCallout">
            <a:avLst>
              <a:gd name="adj1" fmla="val 11240"/>
              <a:gd name="adj2" fmla="val 15922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Iqaluit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689831" y="4919016"/>
            <a:ext cx="936104" cy="336169"/>
          </a:xfrm>
          <a:prstGeom prst="wedgeRectCallout">
            <a:avLst>
              <a:gd name="adj1" fmla="val 9689"/>
              <a:gd name="adj2" fmla="val -22504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Edmonton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793210" y="5255185"/>
            <a:ext cx="739395" cy="564403"/>
          </a:xfrm>
          <a:prstGeom prst="wedgeRectCallout">
            <a:avLst>
              <a:gd name="adj1" fmla="val -19357"/>
              <a:gd name="adj2" fmla="val -100209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Regina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322192" y="4403714"/>
            <a:ext cx="936104" cy="336169"/>
          </a:xfrm>
          <a:prstGeom prst="wedgeRectCallout">
            <a:avLst>
              <a:gd name="adj1" fmla="val -1164"/>
              <a:gd name="adj2" fmla="val 17217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Winnipeg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151873" y="6021288"/>
            <a:ext cx="1008112" cy="201453"/>
          </a:xfrm>
          <a:prstGeom prst="wedgeRectCallout">
            <a:avLst>
              <a:gd name="adj1" fmla="val 9938"/>
              <a:gd name="adj2" fmla="val -15058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Toronto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665666" y="4578799"/>
            <a:ext cx="1008112" cy="201453"/>
          </a:xfrm>
          <a:prstGeom prst="wedgeRectCallout">
            <a:avLst>
              <a:gd name="adj1" fmla="val 32974"/>
              <a:gd name="adj2" fmla="val 20245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err="1" smtClean="0">
                <a:solidFill>
                  <a:schemeClr val="accent1"/>
                </a:solidFill>
              </a:rPr>
              <a:t>Quebec</a:t>
            </a:r>
            <a:r>
              <a:rPr lang="fr-CA" sz="1200" b="1" dirty="0" smtClean="0">
                <a:solidFill>
                  <a:schemeClr val="accent1"/>
                </a:solidFill>
              </a:rPr>
              <a:t> City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872310" y="3587674"/>
            <a:ext cx="1008112" cy="201453"/>
          </a:xfrm>
          <a:prstGeom prst="wedgeRectCallout">
            <a:avLst>
              <a:gd name="adj1" fmla="val -4460"/>
              <a:gd name="adj2" fmla="val 22406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St. John’s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7788244" y="5397353"/>
            <a:ext cx="1008112" cy="201453"/>
          </a:xfrm>
          <a:prstGeom prst="wedgeRectCallout">
            <a:avLst>
              <a:gd name="adj1" fmla="val -75008"/>
              <a:gd name="adj2" fmla="val -186608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Halifax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16216" y="5381655"/>
            <a:ext cx="1008112" cy="201453"/>
          </a:xfrm>
          <a:prstGeom prst="wedgeRectCallout">
            <a:avLst>
              <a:gd name="adj1" fmla="val 8498"/>
              <a:gd name="adj2" fmla="val -20101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Fredericton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788244" y="4746885"/>
            <a:ext cx="1176244" cy="172131"/>
          </a:xfrm>
          <a:prstGeom prst="wedgeRectCallout">
            <a:avLst>
              <a:gd name="adj1" fmla="val -79944"/>
              <a:gd name="adj2" fmla="val 2126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b="1" dirty="0" smtClean="0">
                <a:solidFill>
                  <a:schemeClr val="accent1"/>
                </a:solidFill>
              </a:rPr>
              <a:t>Charlottetown</a:t>
            </a:r>
            <a:endParaRPr lang="fr-CA" sz="1200" b="1" dirty="0">
              <a:solidFill>
                <a:schemeClr val="accent1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18151" y="35186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British </a:t>
            </a:r>
          </a:p>
          <a:p>
            <a:pPr algn="ctr"/>
            <a:r>
              <a:rPr lang="fr-CA" sz="1600" b="1" dirty="0" smtClean="0"/>
              <a:t>Columbia</a:t>
            </a:r>
            <a:endParaRPr lang="fr-CA" sz="1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718151" y="20345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Yukon </a:t>
            </a:r>
          </a:p>
          <a:p>
            <a:pPr algn="ctr"/>
            <a:r>
              <a:rPr lang="fr-CA" sz="1600" b="1" dirty="0" err="1" smtClean="0"/>
              <a:t>Territory</a:t>
            </a:r>
            <a:endParaRPr lang="fr-CA" sz="1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577164" y="231193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Northwest</a:t>
            </a:r>
          </a:p>
          <a:p>
            <a:pPr algn="ctr"/>
            <a:r>
              <a:rPr lang="fr-CA" sz="1600" b="1" dirty="0" err="1" smtClean="0"/>
              <a:t>Territories</a:t>
            </a:r>
            <a:endParaRPr lang="fr-CA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199690" y="260431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Nunavut</a:t>
            </a:r>
            <a:endParaRPr lang="fr-CA" sz="16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689831" y="364177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Alberta</a:t>
            </a:r>
            <a:endParaRPr lang="fr-CA" sz="1600" b="1" dirty="0"/>
          </a:p>
        </p:txBody>
      </p:sp>
      <p:sp>
        <p:nvSpPr>
          <p:cNvPr id="38" name="ZoneTexte 37"/>
          <p:cNvSpPr txBox="1"/>
          <p:nvPr/>
        </p:nvSpPr>
        <p:spPr>
          <a:xfrm rot="17213725">
            <a:off x="2371126" y="4102808"/>
            <a:ext cx="1300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Saskatchewan</a:t>
            </a:r>
            <a:endParaRPr lang="fr-CA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322192" y="393782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Manitoba</a:t>
            </a:r>
            <a:endParaRPr lang="fr-CA" sz="1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4240073" y="468118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Ontario</a:t>
            </a:r>
            <a:endParaRPr lang="fr-CA" sz="16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5547917" y="406516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err="1" smtClean="0"/>
              <a:t>Quebec</a:t>
            </a:r>
            <a:endParaRPr lang="fr-CA" sz="1600" b="1" dirty="0"/>
          </a:p>
        </p:txBody>
      </p:sp>
      <p:sp>
        <p:nvSpPr>
          <p:cNvPr id="42" name="ZoneTexte 41"/>
          <p:cNvSpPr txBox="1"/>
          <p:nvPr/>
        </p:nvSpPr>
        <p:spPr>
          <a:xfrm rot="21027249">
            <a:off x="6590985" y="368857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Newfoundland</a:t>
            </a:r>
            <a:endParaRPr lang="fr-CA" sz="1200" b="1" dirty="0"/>
          </a:p>
        </p:txBody>
      </p:sp>
      <p:sp>
        <p:nvSpPr>
          <p:cNvPr id="43" name="ZoneTexte 42"/>
          <p:cNvSpPr txBox="1"/>
          <p:nvPr/>
        </p:nvSpPr>
        <p:spPr>
          <a:xfrm rot="21027249">
            <a:off x="6467331" y="465155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</a:t>
            </a:r>
          </a:p>
          <a:p>
            <a:pPr algn="ctr"/>
            <a:r>
              <a:rPr lang="fr-CA" sz="1200" b="1" dirty="0" smtClean="0"/>
              <a:t> Brunswick</a:t>
            </a:r>
            <a:endParaRPr lang="fr-CA" sz="1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7079399" y="4601383"/>
            <a:ext cx="924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PEI</a:t>
            </a:r>
            <a:endParaRPr lang="fr-CA" sz="1200" b="1" dirty="0"/>
          </a:p>
        </p:txBody>
      </p:sp>
      <p:sp>
        <p:nvSpPr>
          <p:cNvPr id="45" name="ZoneTexte 44"/>
          <p:cNvSpPr txBox="1"/>
          <p:nvPr/>
        </p:nvSpPr>
        <p:spPr>
          <a:xfrm rot="19326917">
            <a:off x="6936750" y="488994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Nova </a:t>
            </a:r>
            <a:r>
              <a:rPr lang="fr-CA" sz="1200" b="1" dirty="0" err="1" smtClean="0"/>
              <a:t>Scotia</a:t>
            </a:r>
            <a:endParaRPr lang="fr-CA" sz="1200" b="1" dirty="0"/>
          </a:p>
        </p:txBody>
      </p:sp>
      <p:sp>
        <p:nvSpPr>
          <p:cNvPr id="46" name="Flèche droite 45">
            <a:hlinkClick r:id="rId17" action="ppaction://hlinksldjump"/>
          </p:cNvPr>
          <p:cNvSpPr/>
          <p:nvPr/>
        </p:nvSpPr>
        <p:spPr>
          <a:xfrm>
            <a:off x="6804248" y="5949280"/>
            <a:ext cx="1512168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895172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t maintenant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43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8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9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0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1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4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5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6264695"/>
          </a:xfrm>
        </p:spPr>
        <p:txBody>
          <a:bodyPr>
            <a:normAutofit/>
          </a:bodyPr>
          <a:lstStyle/>
          <a:p>
            <a:r>
              <a:rPr lang="en-CA" dirty="0" smtClean="0">
                <a:latin typeface="Comic Sans MS"/>
                <a:cs typeface="Comic Sans MS"/>
              </a:rPr>
              <a:t>BONUS QUESTION:</a:t>
            </a:r>
            <a:br>
              <a:rPr lang="en-CA" dirty="0" smtClean="0">
                <a:latin typeface="Comic Sans MS"/>
                <a:cs typeface="Comic Sans MS"/>
              </a:rPr>
            </a:br>
            <a:r>
              <a:rPr lang="en-CA" dirty="0" smtClean="0">
                <a:latin typeface="Comic Sans MS"/>
                <a:cs typeface="Comic Sans MS"/>
              </a:rPr>
              <a:t/>
            </a:r>
            <a:br>
              <a:rPr lang="en-CA" dirty="0" smtClean="0">
                <a:latin typeface="Comic Sans MS"/>
                <a:cs typeface="Comic Sans MS"/>
              </a:rPr>
            </a:br>
            <a:r>
              <a:rPr lang="en-CA" dirty="0" smtClean="0">
                <a:latin typeface="Comic Sans MS"/>
                <a:cs typeface="Comic Sans MS"/>
              </a:rPr>
              <a:t>What is the federal capital of Canada?</a:t>
            </a:r>
            <a:br>
              <a:rPr lang="en-CA" dirty="0" smtClean="0">
                <a:latin typeface="Comic Sans MS"/>
                <a:cs typeface="Comic Sans MS"/>
              </a:rPr>
            </a:br>
            <a:r>
              <a:rPr lang="en-CA" dirty="0" smtClean="0">
                <a:latin typeface="Comic Sans MS"/>
                <a:cs typeface="Comic Sans MS"/>
              </a:rPr>
              <a:t/>
            </a:r>
            <a:br>
              <a:rPr lang="en-CA" dirty="0" smtClean="0">
                <a:latin typeface="Comic Sans MS"/>
                <a:cs typeface="Comic Sans MS"/>
              </a:rPr>
            </a:br>
            <a:r>
              <a:rPr lang="en-CA" dirty="0" smtClean="0">
                <a:latin typeface="Comic Sans MS"/>
                <a:cs typeface="Comic Sans MS"/>
              </a:rPr>
              <a:t>Try to find it on the map.</a:t>
            </a:r>
            <a:endParaRPr lang="en-CA" dirty="0">
              <a:latin typeface="Comic Sans MS"/>
              <a:cs typeface="Comic Sans MS"/>
            </a:endParaRPr>
          </a:p>
        </p:txBody>
      </p:sp>
      <p:sp>
        <p:nvSpPr>
          <p:cNvPr id="3" name="Flèche droite 2">
            <a:hlinkClick r:id="rId3" action="ppaction://hlinksldjump"/>
          </p:cNvPr>
          <p:cNvSpPr/>
          <p:nvPr/>
        </p:nvSpPr>
        <p:spPr>
          <a:xfrm>
            <a:off x="6804248" y="5949280"/>
            <a:ext cx="1512168" cy="79208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A" dirty="0" err="1" smtClean="0"/>
              <a:t>Next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594839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École\Nouvelles technologies et enseignement des langues\blank_map_Canad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89" y="-243408"/>
            <a:ext cx="8898634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18151" y="35186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British </a:t>
            </a:r>
          </a:p>
          <a:p>
            <a:pPr algn="ctr"/>
            <a:r>
              <a:rPr lang="fr-CA" sz="1600" b="1" dirty="0" smtClean="0"/>
              <a:t>Columbia</a:t>
            </a:r>
            <a:endParaRPr lang="fr-CA" sz="1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718151" y="20345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Yukon </a:t>
            </a:r>
          </a:p>
          <a:p>
            <a:pPr algn="ctr"/>
            <a:r>
              <a:rPr lang="fr-CA" sz="1600" b="1" dirty="0" err="1" smtClean="0"/>
              <a:t>Territory</a:t>
            </a:r>
            <a:endParaRPr lang="fr-CA" sz="1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577164" y="231193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Northwest</a:t>
            </a:r>
          </a:p>
          <a:p>
            <a:pPr algn="ctr"/>
            <a:r>
              <a:rPr lang="fr-CA" sz="1600" b="1" dirty="0" err="1" smtClean="0"/>
              <a:t>Territories</a:t>
            </a:r>
            <a:endParaRPr lang="fr-CA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199690" y="260431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Nunavut</a:t>
            </a:r>
            <a:endParaRPr lang="fr-CA" sz="16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689831" y="364177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Alberta</a:t>
            </a:r>
            <a:endParaRPr lang="fr-CA" sz="1600" b="1" dirty="0"/>
          </a:p>
        </p:txBody>
      </p:sp>
      <p:sp>
        <p:nvSpPr>
          <p:cNvPr id="38" name="ZoneTexte 37"/>
          <p:cNvSpPr txBox="1"/>
          <p:nvPr/>
        </p:nvSpPr>
        <p:spPr>
          <a:xfrm rot="17213725">
            <a:off x="2371126" y="4102808"/>
            <a:ext cx="1300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Saskatchewan</a:t>
            </a:r>
            <a:endParaRPr lang="fr-CA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322192" y="393782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Manitoba</a:t>
            </a:r>
            <a:endParaRPr lang="fr-CA" sz="1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4240073" y="468118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Ontario</a:t>
            </a:r>
            <a:endParaRPr lang="fr-CA" sz="16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5547917" y="406516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err="1" smtClean="0"/>
              <a:t>Quebec</a:t>
            </a:r>
            <a:endParaRPr lang="fr-CA" sz="1600" b="1" dirty="0"/>
          </a:p>
        </p:txBody>
      </p:sp>
      <p:sp>
        <p:nvSpPr>
          <p:cNvPr id="42" name="ZoneTexte 41"/>
          <p:cNvSpPr txBox="1"/>
          <p:nvPr/>
        </p:nvSpPr>
        <p:spPr>
          <a:xfrm rot="21027249">
            <a:off x="6590985" y="368857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Newfoundland</a:t>
            </a:r>
            <a:endParaRPr lang="fr-CA" sz="1200" b="1" dirty="0"/>
          </a:p>
        </p:txBody>
      </p:sp>
      <p:sp>
        <p:nvSpPr>
          <p:cNvPr id="43" name="ZoneTexte 42"/>
          <p:cNvSpPr txBox="1"/>
          <p:nvPr/>
        </p:nvSpPr>
        <p:spPr>
          <a:xfrm rot="21027249">
            <a:off x="6467331" y="465155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</a:t>
            </a:r>
          </a:p>
          <a:p>
            <a:pPr algn="ctr"/>
            <a:r>
              <a:rPr lang="fr-CA" sz="1200" b="1" dirty="0" smtClean="0"/>
              <a:t> Brunswick</a:t>
            </a:r>
            <a:endParaRPr lang="fr-CA" sz="1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7079399" y="4601383"/>
            <a:ext cx="924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PEI</a:t>
            </a:r>
            <a:endParaRPr lang="fr-CA" sz="1200" b="1" dirty="0"/>
          </a:p>
        </p:txBody>
      </p:sp>
      <p:sp>
        <p:nvSpPr>
          <p:cNvPr id="45" name="ZoneTexte 44"/>
          <p:cNvSpPr txBox="1"/>
          <p:nvPr/>
        </p:nvSpPr>
        <p:spPr>
          <a:xfrm rot="19326917">
            <a:off x="6936750" y="488994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Nova </a:t>
            </a:r>
            <a:r>
              <a:rPr lang="fr-CA" sz="1200" b="1" dirty="0" err="1" smtClean="0"/>
              <a:t>Scotia</a:t>
            </a:r>
            <a:endParaRPr lang="fr-CA" sz="1200" b="1" dirty="0"/>
          </a:p>
        </p:txBody>
      </p:sp>
      <p:sp>
        <p:nvSpPr>
          <p:cNvPr id="3" name="Étoile à 5 branches 2">
            <a:hlinkClick r:id="rId4" action="ppaction://hlinksldjump"/>
          </p:cNvPr>
          <p:cNvSpPr/>
          <p:nvPr/>
        </p:nvSpPr>
        <p:spPr>
          <a:xfrm>
            <a:off x="5796136" y="5733256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Étoile à 5 branches 46">
            <a:hlinkClick r:id="rId5" action="ppaction://hlinksldjump"/>
          </p:cNvPr>
          <p:cNvSpPr/>
          <p:nvPr/>
        </p:nvSpPr>
        <p:spPr>
          <a:xfrm>
            <a:off x="6073023" y="544159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Étoile à 5 branches 47">
            <a:hlinkClick r:id="rId4" action="ppaction://hlinksldjump"/>
          </p:cNvPr>
          <p:cNvSpPr/>
          <p:nvPr/>
        </p:nvSpPr>
        <p:spPr>
          <a:xfrm>
            <a:off x="6504483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Étoile à 5 branches 48">
            <a:hlinkClick r:id="rId4" action="ppaction://hlinksldjump"/>
          </p:cNvPr>
          <p:cNvSpPr/>
          <p:nvPr/>
        </p:nvSpPr>
        <p:spPr>
          <a:xfrm>
            <a:off x="7059037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Étoile à 5 branches 49">
            <a:hlinkClick r:id="rId4" action="ppaction://hlinksldjump"/>
          </p:cNvPr>
          <p:cNvSpPr/>
          <p:nvPr/>
        </p:nvSpPr>
        <p:spPr>
          <a:xfrm>
            <a:off x="7404802" y="48063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Étoile à 5 branches 50">
            <a:hlinkClick r:id="rId4" action="ppaction://hlinksldjump"/>
          </p:cNvPr>
          <p:cNvSpPr/>
          <p:nvPr/>
        </p:nvSpPr>
        <p:spPr>
          <a:xfrm>
            <a:off x="2189232" y="423601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Étoile à 5 branches 51">
            <a:hlinkClick r:id="rId4" action="ppaction://hlinksldjump"/>
          </p:cNvPr>
          <p:cNvSpPr/>
          <p:nvPr/>
        </p:nvSpPr>
        <p:spPr>
          <a:xfrm>
            <a:off x="2913967" y="49179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Étoile à 5 branches 52">
            <a:hlinkClick r:id="rId4" action="ppaction://hlinksldjump"/>
          </p:cNvPr>
          <p:cNvSpPr/>
          <p:nvPr/>
        </p:nvSpPr>
        <p:spPr>
          <a:xfrm>
            <a:off x="3667742" y="50801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Étoile à 5 branches 53">
            <a:hlinkClick r:id="rId4" action="ppaction://hlinksldjump"/>
          </p:cNvPr>
          <p:cNvSpPr/>
          <p:nvPr/>
        </p:nvSpPr>
        <p:spPr>
          <a:xfrm>
            <a:off x="8244408" y="40651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Étoile à 5 branches 54">
            <a:hlinkClick r:id="rId4" action="ppaction://hlinksldjump"/>
          </p:cNvPr>
          <p:cNvSpPr/>
          <p:nvPr/>
        </p:nvSpPr>
        <p:spPr>
          <a:xfrm>
            <a:off x="971600" y="26295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Étoile à 5 branches 55">
            <a:hlinkClick r:id="rId4" action="ppaction://hlinksldjump"/>
          </p:cNvPr>
          <p:cNvSpPr/>
          <p:nvPr/>
        </p:nvSpPr>
        <p:spPr>
          <a:xfrm>
            <a:off x="2536950" y="30689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Étoile à 5 branches 56">
            <a:hlinkClick r:id="rId4" action="ppaction://hlinksldjump"/>
          </p:cNvPr>
          <p:cNvSpPr/>
          <p:nvPr/>
        </p:nvSpPr>
        <p:spPr>
          <a:xfrm>
            <a:off x="5749340" y="2701587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Étoile à 5 branches 57">
            <a:hlinkClick r:id="rId4" action="ppaction://hlinksldjump"/>
          </p:cNvPr>
          <p:cNvSpPr/>
          <p:nvPr/>
        </p:nvSpPr>
        <p:spPr>
          <a:xfrm>
            <a:off x="960460" y="4619641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64274975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École\Nouvelles technologies et enseignement des langues\blank_map_Canad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89" y="-243408"/>
            <a:ext cx="8898634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18151" y="35186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British </a:t>
            </a:r>
          </a:p>
          <a:p>
            <a:pPr algn="ctr"/>
            <a:r>
              <a:rPr lang="fr-CA" sz="1600" b="1" dirty="0" smtClean="0"/>
              <a:t>Columbia</a:t>
            </a:r>
            <a:endParaRPr lang="fr-CA" sz="1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718151" y="20345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Yukon </a:t>
            </a:r>
          </a:p>
          <a:p>
            <a:pPr algn="ctr"/>
            <a:r>
              <a:rPr lang="fr-CA" sz="1600" b="1" dirty="0" err="1" smtClean="0"/>
              <a:t>Territory</a:t>
            </a:r>
            <a:endParaRPr lang="fr-CA" sz="1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577164" y="231193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Northwest</a:t>
            </a:r>
          </a:p>
          <a:p>
            <a:pPr algn="ctr"/>
            <a:r>
              <a:rPr lang="fr-CA" sz="1600" b="1" dirty="0" err="1" smtClean="0"/>
              <a:t>Territories</a:t>
            </a:r>
            <a:endParaRPr lang="fr-CA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199690" y="260431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Nunavut</a:t>
            </a:r>
            <a:endParaRPr lang="fr-CA" sz="16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689831" y="364177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Alberta</a:t>
            </a:r>
            <a:endParaRPr lang="fr-CA" sz="1600" b="1" dirty="0"/>
          </a:p>
        </p:txBody>
      </p:sp>
      <p:sp>
        <p:nvSpPr>
          <p:cNvPr id="38" name="ZoneTexte 37"/>
          <p:cNvSpPr txBox="1"/>
          <p:nvPr/>
        </p:nvSpPr>
        <p:spPr>
          <a:xfrm rot="17213725">
            <a:off x="2371126" y="4102808"/>
            <a:ext cx="1300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Saskatchewan</a:t>
            </a:r>
            <a:endParaRPr lang="fr-CA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322192" y="393782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Manitoba</a:t>
            </a:r>
            <a:endParaRPr lang="fr-CA" sz="1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4240073" y="468118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Ontario</a:t>
            </a:r>
            <a:endParaRPr lang="fr-CA" sz="16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5547917" y="406516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err="1" smtClean="0"/>
              <a:t>Quebec</a:t>
            </a:r>
            <a:endParaRPr lang="fr-CA" sz="1600" b="1" dirty="0"/>
          </a:p>
        </p:txBody>
      </p:sp>
      <p:sp>
        <p:nvSpPr>
          <p:cNvPr id="42" name="ZoneTexte 41"/>
          <p:cNvSpPr txBox="1"/>
          <p:nvPr/>
        </p:nvSpPr>
        <p:spPr>
          <a:xfrm rot="21027249">
            <a:off x="6590985" y="368857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Newfoundland</a:t>
            </a:r>
            <a:endParaRPr lang="fr-CA" sz="1200" b="1" dirty="0"/>
          </a:p>
        </p:txBody>
      </p:sp>
      <p:sp>
        <p:nvSpPr>
          <p:cNvPr id="43" name="ZoneTexte 42"/>
          <p:cNvSpPr txBox="1"/>
          <p:nvPr/>
        </p:nvSpPr>
        <p:spPr>
          <a:xfrm rot="21027249">
            <a:off x="6467331" y="465155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</a:t>
            </a:r>
          </a:p>
          <a:p>
            <a:pPr algn="ctr"/>
            <a:r>
              <a:rPr lang="fr-CA" sz="1200" b="1" dirty="0" smtClean="0"/>
              <a:t> Brunswick</a:t>
            </a:r>
            <a:endParaRPr lang="fr-CA" sz="1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7079399" y="4601383"/>
            <a:ext cx="924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PEI</a:t>
            </a:r>
            <a:endParaRPr lang="fr-CA" sz="1200" b="1" dirty="0"/>
          </a:p>
        </p:txBody>
      </p:sp>
      <p:sp>
        <p:nvSpPr>
          <p:cNvPr id="45" name="ZoneTexte 44"/>
          <p:cNvSpPr txBox="1"/>
          <p:nvPr/>
        </p:nvSpPr>
        <p:spPr>
          <a:xfrm rot="19326917">
            <a:off x="6936750" y="488994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Nova </a:t>
            </a:r>
            <a:r>
              <a:rPr lang="fr-CA" sz="1200" b="1" dirty="0" err="1" smtClean="0"/>
              <a:t>Scotia</a:t>
            </a:r>
            <a:endParaRPr lang="fr-CA" sz="1200" b="1" dirty="0"/>
          </a:p>
        </p:txBody>
      </p:sp>
      <p:sp>
        <p:nvSpPr>
          <p:cNvPr id="3" name="Étoile à 5 branches 2"/>
          <p:cNvSpPr/>
          <p:nvPr/>
        </p:nvSpPr>
        <p:spPr>
          <a:xfrm>
            <a:off x="5796136" y="5733256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Étoile à 5 branches 46"/>
          <p:cNvSpPr/>
          <p:nvPr/>
        </p:nvSpPr>
        <p:spPr>
          <a:xfrm>
            <a:off x="6073023" y="544159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Étoile à 5 branches 47"/>
          <p:cNvSpPr/>
          <p:nvPr/>
        </p:nvSpPr>
        <p:spPr>
          <a:xfrm>
            <a:off x="6504483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Étoile à 5 branches 48"/>
          <p:cNvSpPr/>
          <p:nvPr/>
        </p:nvSpPr>
        <p:spPr>
          <a:xfrm>
            <a:off x="7059037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Étoile à 5 branches 49"/>
          <p:cNvSpPr/>
          <p:nvPr/>
        </p:nvSpPr>
        <p:spPr>
          <a:xfrm>
            <a:off x="7404802" y="48063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Étoile à 5 branches 50"/>
          <p:cNvSpPr/>
          <p:nvPr/>
        </p:nvSpPr>
        <p:spPr>
          <a:xfrm>
            <a:off x="2189232" y="423601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Étoile à 5 branches 51"/>
          <p:cNvSpPr/>
          <p:nvPr/>
        </p:nvSpPr>
        <p:spPr>
          <a:xfrm>
            <a:off x="2913967" y="49179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Étoile à 5 branches 52"/>
          <p:cNvSpPr/>
          <p:nvPr/>
        </p:nvSpPr>
        <p:spPr>
          <a:xfrm>
            <a:off x="3667742" y="50801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Étoile à 5 branches 53"/>
          <p:cNvSpPr/>
          <p:nvPr/>
        </p:nvSpPr>
        <p:spPr>
          <a:xfrm>
            <a:off x="8244408" y="40651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Étoile à 5 branches 54"/>
          <p:cNvSpPr/>
          <p:nvPr/>
        </p:nvSpPr>
        <p:spPr>
          <a:xfrm>
            <a:off x="971600" y="26295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Étoile à 5 branches 55"/>
          <p:cNvSpPr/>
          <p:nvPr/>
        </p:nvSpPr>
        <p:spPr>
          <a:xfrm>
            <a:off x="2536950" y="30689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Étoile à 5 branches 56"/>
          <p:cNvSpPr/>
          <p:nvPr/>
        </p:nvSpPr>
        <p:spPr>
          <a:xfrm>
            <a:off x="5749340" y="2701587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Étoile à 5 branches 57"/>
          <p:cNvSpPr/>
          <p:nvPr/>
        </p:nvSpPr>
        <p:spPr>
          <a:xfrm>
            <a:off x="960460" y="4619641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ZoneTexte 4"/>
          <p:cNvSpPr txBox="1"/>
          <p:nvPr/>
        </p:nvSpPr>
        <p:spPr>
          <a:xfrm>
            <a:off x="3412046" y="2056720"/>
            <a:ext cx="41842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0" b="1" dirty="0" smtClean="0">
                <a:solidFill>
                  <a:srgbClr val="FF0000"/>
                </a:solidFill>
              </a:rPr>
              <a:t>X</a:t>
            </a:r>
            <a:endParaRPr lang="fr-CA" sz="20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3022423"/>
      </p:ext>
    </p:extLst>
  </p:cSld>
  <p:clrMapOvr>
    <a:masterClrMapping/>
  </p:clrMapOvr>
  <p:transition spd="slow" advClick="0" advTm="2000">
    <p:sndAc>
      <p:stSnd>
        <p:snd r:embed="rId3" name="explod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École\Nouvelles technologies et enseignement des langues\blank_map_Canad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89" y="-243408"/>
            <a:ext cx="8898634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18151" y="35186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British </a:t>
            </a:r>
          </a:p>
          <a:p>
            <a:pPr algn="ctr"/>
            <a:r>
              <a:rPr lang="fr-CA" sz="1600" b="1" dirty="0" smtClean="0"/>
              <a:t>Columbia</a:t>
            </a:r>
            <a:endParaRPr lang="fr-CA" sz="1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718151" y="20345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Yukon </a:t>
            </a:r>
          </a:p>
          <a:p>
            <a:pPr algn="ctr"/>
            <a:r>
              <a:rPr lang="fr-CA" sz="1600" b="1" dirty="0" err="1" smtClean="0"/>
              <a:t>Territory</a:t>
            </a:r>
            <a:endParaRPr lang="fr-CA" sz="1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577164" y="231193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Northwest</a:t>
            </a:r>
          </a:p>
          <a:p>
            <a:pPr algn="ctr"/>
            <a:r>
              <a:rPr lang="fr-CA" sz="1600" b="1" dirty="0" err="1" smtClean="0"/>
              <a:t>Territories</a:t>
            </a:r>
            <a:endParaRPr lang="fr-CA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199690" y="260431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Nunavut</a:t>
            </a:r>
            <a:endParaRPr lang="fr-CA" sz="16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689831" y="364177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Alberta</a:t>
            </a:r>
            <a:endParaRPr lang="fr-CA" sz="1600" b="1" dirty="0"/>
          </a:p>
        </p:txBody>
      </p:sp>
      <p:sp>
        <p:nvSpPr>
          <p:cNvPr id="38" name="ZoneTexte 37"/>
          <p:cNvSpPr txBox="1"/>
          <p:nvPr/>
        </p:nvSpPr>
        <p:spPr>
          <a:xfrm rot="17213725">
            <a:off x="2371126" y="4102808"/>
            <a:ext cx="1300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Saskatchewan</a:t>
            </a:r>
            <a:endParaRPr lang="fr-CA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322192" y="393782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Manitoba</a:t>
            </a:r>
            <a:endParaRPr lang="fr-CA" sz="1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4240073" y="468118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Ontario</a:t>
            </a:r>
            <a:endParaRPr lang="fr-CA" sz="16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5547917" y="406516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err="1" smtClean="0"/>
              <a:t>Quebec</a:t>
            </a:r>
            <a:endParaRPr lang="fr-CA" sz="1600" b="1" dirty="0"/>
          </a:p>
        </p:txBody>
      </p:sp>
      <p:sp>
        <p:nvSpPr>
          <p:cNvPr id="42" name="ZoneTexte 41"/>
          <p:cNvSpPr txBox="1"/>
          <p:nvPr/>
        </p:nvSpPr>
        <p:spPr>
          <a:xfrm rot="21027249">
            <a:off x="6590985" y="368857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Newfoundland</a:t>
            </a:r>
            <a:endParaRPr lang="fr-CA" sz="1200" b="1" dirty="0"/>
          </a:p>
        </p:txBody>
      </p:sp>
      <p:sp>
        <p:nvSpPr>
          <p:cNvPr id="43" name="ZoneTexte 42"/>
          <p:cNvSpPr txBox="1"/>
          <p:nvPr/>
        </p:nvSpPr>
        <p:spPr>
          <a:xfrm rot="21027249">
            <a:off x="6467331" y="465155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</a:t>
            </a:r>
          </a:p>
          <a:p>
            <a:pPr algn="ctr"/>
            <a:r>
              <a:rPr lang="fr-CA" sz="1200" b="1" dirty="0" smtClean="0"/>
              <a:t> Brunswick</a:t>
            </a:r>
            <a:endParaRPr lang="fr-CA" sz="1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7079399" y="4601383"/>
            <a:ext cx="924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PEI</a:t>
            </a:r>
            <a:endParaRPr lang="fr-CA" sz="1200" b="1" dirty="0"/>
          </a:p>
        </p:txBody>
      </p:sp>
      <p:sp>
        <p:nvSpPr>
          <p:cNvPr id="45" name="ZoneTexte 44"/>
          <p:cNvSpPr txBox="1"/>
          <p:nvPr/>
        </p:nvSpPr>
        <p:spPr>
          <a:xfrm rot="19326917">
            <a:off x="6936750" y="488994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Nova </a:t>
            </a:r>
            <a:r>
              <a:rPr lang="fr-CA" sz="1200" b="1" dirty="0" err="1" smtClean="0"/>
              <a:t>Scotia</a:t>
            </a:r>
            <a:endParaRPr lang="fr-CA" sz="1200" b="1" dirty="0"/>
          </a:p>
        </p:txBody>
      </p:sp>
      <p:sp>
        <p:nvSpPr>
          <p:cNvPr id="3" name="Étoile à 5 branches 2">
            <a:hlinkClick r:id="rId4" action="ppaction://hlinksldjump"/>
          </p:cNvPr>
          <p:cNvSpPr/>
          <p:nvPr/>
        </p:nvSpPr>
        <p:spPr>
          <a:xfrm>
            <a:off x="5796136" y="5733256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Étoile à 5 branches 46">
            <a:hlinkClick r:id="rId5" action="ppaction://hlinksldjump"/>
          </p:cNvPr>
          <p:cNvSpPr/>
          <p:nvPr/>
        </p:nvSpPr>
        <p:spPr>
          <a:xfrm>
            <a:off x="6073023" y="544159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Étoile à 5 branches 47">
            <a:hlinkClick r:id="rId4" action="ppaction://hlinksldjump"/>
          </p:cNvPr>
          <p:cNvSpPr/>
          <p:nvPr/>
        </p:nvSpPr>
        <p:spPr>
          <a:xfrm>
            <a:off x="6504483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Étoile à 5 branches 48">
            <a:hlinkClick r:id="rId4" action="ppaction://hlinksldjump"/>
          </p:cNvPr>
          <p:cNvSpPr/>
          <p:nvPr/>
        </p:nvSpPr>
        <p:spPr>
          <a:xfrm>
            <a:off x="7059037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Étoile à 5 branches 49">
            <a:hlinkClick r:id="rId4" action="ppaction://hlinksldjump"/>
          </p:cNvPr>
          <p:cNvSpPr/>
          <p:nvPr/>
        </p:nvSpPr>
        <p:spPr>
          <a:xfrm>
            <a:off x="7404802" y="48063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Étoile à 5 branches 50">
            <a:hlinkClick r:id="rId4" action="ppaction://hlinksldjump"/>
          </p:cNvPr>
          <p:cNvSpPr/>
          <p:nvPr/>
        </p:nvSpPr>
        <p:spPr>
          <a:xfrm>
            <a:off x="2189232" y="423601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Étoile à 5 branches 51">
            <a:hlinkClick r:id="rId4" action="ppaction://hlinksldjump"/>
          </p:cNvPr>
          <p:cNvSpPr/>
          <p:nvPr/>
        </p:nvSpPr>
        <p:spPr>
          <a:xfrm>
            <a:off x="2913967" y="49179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Étoile à 5 branches 52">
            <a:hlinkClick r:id="rId4" action="ppaction://hlinksldjump"/>
          </p:cNvPr>
          <p:cNvSpPr/>
          <p:nvPr/>
        </p:nvSpPr>
        <p:spPr>
          <a:xfrm>
            <a:off x="3667742" y="50801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Étoile à 5 branches 53">
            <a:hlinkClick r:id="rId4" action="ppaction://hlinksldjump"/>
          </p:cNvPr>
          <p:cNvSpPr/>
          <p:nvPr/>
        </p:nvSpPr>
        <p:spPr>
          <a:xfrm>
            <a:off x="8244408" y="40651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Étoile à 5 branches 54">
            <a:hlinkClick r:id="rId4" action="ppaction://hlinksldjump"/>
          </p:cNvPr>
          <p:cNvSpPr/>
          <p:nvPr/>
        </p:nvSpPr>
        <p:spPr>
          <a:xfrm>
            <a:off x="971600" y="26295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Étoile à 5 branches 55">
            <a:hlinkClick r:id="rId4" action="ppaction://hlinksldjump"/>
          </p:cNvPr>
          <p:cNvSpPr/>
          <p:nvPr/>
        </p:nvSpPr>
        <p:spPr>
          <a:xfrm>
            <a:off x="2536950" y="30689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Étoile à 5 branches 56">
            <a:hlinkClick r:id="rId4" action="ppaction://hlinksldjump"/>
          </p:cNvPr>
          <p:cNvSpPr/>
          <p:nvPr/>
        </p:nvSpPr>
        <p:spPr>
          <a:xfrm>
            <a:off x="5749340" y="2701587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Étoile à 5 branches 57">
            <a:hlinkClick r:id="rId4" action="ppaction://hlinksldjump"/>
          </p:cNvPr>
          <p:cNvSpPr/>
          <p:nvPr/>
        </p:nvSpPr>
        <p:spPr>
          <a:xfrm>
            <a:off x="960460" y="4619641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35771834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:\École\Nouvelles technologies et enseignement des langues\blank_map_Canada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89" y="-243408"/>
            <a:ext cx="8898634" cy="6912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ZoneTexte 12"/>
          <p:cNvSpPr txBox="1"/>
          <p:nvPr/>
        </p:nvSpPr>
        <p:spPr>
          <a:xfrm>
            <a:off x="718151" y="3518660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British </a:t>
            </a:r>
          </a:p>
          <a:p>
            <a:pPr algn="ctr"/>
            <a:r>
              <a:rPr lang="fr-CA" sz="1600" b="1" dirty="0" smtClean="0"/>
              <a:t>Columbia</a:t>
            </a:r>
            <a:endParaRPr lang="fr-CA" sz="16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718151" y="203455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Yukon </a:t>
            </a:r>
          </a:p>
          <a:p>
            <a:pPr algn="ctr"/>
            <a:r>
              <a:rPr lang="fr-CA" sz="1600" b="1" dirty="0" err="1" smtClean="0"/>
              <a:t>Territory</a:t>
            </a:r>
            <a:endParaRPr lang="fr-CA" sz="16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1577164" y="2311931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Northwest</a:t>
            </a:r>
          </a:p>
          <a:p>
            <a:pPr algn="ctr"/>
            <a:r>
              <a:rPr lang="fr-CA" sz="1600" b="1" dirty="0" err="1" smtClean="0"/>
              <a:t>Territories</a:t>
            </a:r>
            <a:endParaRPr lang="fr-CA" sz="16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3199690" y="260431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Nunavut</a:t>
            </a:r>
            <a:endParaRPr lang="fr-CA" sz="16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689831" y="364177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Alberta</a:t>
            </a:r>
            <a:endParaRPr lang="fr-CA" sz="1600" b="1" dirty="0"/>
          </a:p>
        </p:txBody>
      </p:sp>
      <p:sp>
        <p:nvSpPr>
          <p:cNvPr id="38" name="ZoneTexte 37"/>
          <p:cNvSpPr txBox="1"/>
          <p:nvPr/>
        </p:nvSpPr>
        <p:spPr>
          <a:xfrm rot="17213725">
            <a:off x="2371126" y="4102808"/>
            <a:ext cx="13002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 smtClean="0"/>
              <a:t>Saskatchewan</a:t>
            </a:r>
            <a:endParaRPr lang="fr-CA" sz="14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3322192" y="393782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Manitoba</a:t>
            </a:r>
            <a:endParaRPr lang="fr-CA" sz="16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4240073" y="468118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smtClean="0"/>
              <a:t>Ontario</a:t>
            </a:r>
            <a:endParaRPr lang="fr-CA" sz="16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5547917" y="4065160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600" b="1" dirty="0" err="1" smtClean="0"/>
              <a:t>Quebec</a:t>
            </a:r>
            <a:endParaRPr lang="fr-CA" sz="1600" b="1" dirty="0"/>
          </a:p>
        </p:txBody>
      </p:sp>
      <p:sp>
        <p:nvSpPr>
          <p:cNvPr id="42" name="ZoneTexte 41"/>
          <p:cNvSpPr txBox="1"/>
          <p:nvPr/>
        </p:nvSpPr>
        <p:spPr>
          <a:xfrm rot="21027249">
            <a:off x="6590985" y="3688576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Newfoundland</a:t>
            </a:r>
            <a:endParaRPr lang="fr-CA" sz="1200" b="1" dirty="0"/>
          </a:p>
        </p:txBody>
      </p:sp>
      <p:sp>
        <p:nvSpPr>
          <p:cNvPr id="43" name="ZoneTexte 42"/>
          <p:cNvSpPr txBox="1"/>
          <p:nvPr/>
        </p:nvSpPr>
        <p:spPr>
          <a:xfrm rot="21027249">
            <a:off x="6467331" y="4651551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New</a:t>
            </a:r>
          </a:p>
          <a:p>
            <a:pPr algn="ctr"/>
            <a:r>
              <a:rPr lang="fr-CA" sz="1200" b="1" dirty="0" smtClean="0"/>
              <a:t> Brunswick</a:t>
            </a:r>
            <a:endParaRPr lang="fr-CA" sz="1200" b="1" dirty="0"/>
          </a:p>
        </p:txBody>
      </p:sp>
      <p:sp>
        <p:nvSpPr>
          <p:cNvPr id="44" name="ZoneTexte 43"/>
          <p:cNvSpPr txBox="1"/>
          <p:nvPr/>
        </p:nvSpPr>
        <p:spPr>
          <a:xfrm>
            <a:off x="7079399" y="4601383"/>
            <a:ext cx="9246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PEI</a:t>
            </a:r>
            <a:endParaRPr lang="fr-CA" sz="1200" b="1" dirty="0"/>
          </a:p>
        </p:txBody>
      </p:sp>
      <p:sp>
        <p:nvSpPr>
          <p:cNvPr id="45" name="ZoneTexte 44"/>
          <p:cNvSpPr txBox="1"/>
          <p:nvPr/>
        </p:nvSpPr>
        <p:spPr>
          <a:xfrm rot="19326917">
            <a:off x="6936750" y="4889941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200" b="1" dirty="0" smtClean="0"/>
              <a:t>Nova </a:t>
            </a:r>
            <a:r>
              <a:rPr lang="fr-CA" sz="1200" b="1" dirty="0" err="1" smtClean="0"/>
              <a:t>Scotia</a:t>
            </a:r>
            <a:endParaRPr lang="fr-CA" sz="1200" b="1" dirty="0"/>
          </a:p>
        </p:txBody>
      </p:sp>
      <p:sp>
        <p:nvSpPr>
          <p:cNvPr id="3" name="Étoile à 5 branches 2">
            <a:hlinkClick r:id="rId5" action="ppaction://hlinksldjump"/>
          </p:cNvPr>
          <p:cNvSpPr/>
          <p:nvPr/>
        </p:nvSpPr>
        <p:spPr>
          <a:xfrm>
            <a:off x="5796136" y="5733256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Étoile à 5 branches 46"/>
          <p:cNvSpPr/>
          <p:nvPr/>
        </p:nvSpPr>
        <p:spPr>
          <a:xfrm>
            <a:off x="6073023" y="544159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8" name="Étoile à 5 branches 47">
            <a:hlinkClick r:id="rId5" action="ppaction://hlinksldjump"/>
          </p:cNvPr>
          <p:cNvSpPr/>
          <p:nvPr/>
        </p:nvSpPr>
        <p:spPr>
          <a:xfrm>
            <a:off x="6504483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Étoile à 5 branches 48">
            <a:hlinkClick r:id="rId5" action="ppaction://hlinksldjump"/>
          </p:cNvPr>
          <p:cNvSpPr/>
          <p:nvPr/>
        </p:nvSpPr>
        <p:spPr>
          <a:xfrm>
            <a:off x="7059037" y="501974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Étoile à 5 branches 49">
            <a:hlinkClick r:id="rId5" action="ppaction://hlinksldjump"/>
          </p:cNvPr>
          <p:cNvSpPr/>
          <p:nvPr/>
        </p:nvSpPr>
        <p:spPr>
          <a:xfrm>
            <a:off x="7404802" y="48063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Étoile à 5 branches 50">
            <a:hlinkClick r:id="rId5" action="ppaction://hlinksldjump"/>
          </p:cNvPr>
          <p:cNvSpPr/>
          <p:nvPr/>
        </p:nvSpPr>
        <p:spPr>
          <a:xfrm>
            <a:off x="2189232" y="4236012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2" name="Étoile à 5 branches 51">
            <a:hlinkClick r:id="rId5" action="ppaction://hlinksldjump"/>
          </p:cNvPr>
          <p:cNvSpPr/>
          <p:nvPr/>
        </p:nvSpPr>
        <p:spPr>
          <a:xfrm>
            <a:off x="2913967" y="49179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Étoile à 5 branches 52">
            <a:hlinkClick r:id="rId5" action="ppaction://hlinksldjump"/>
          </p:cNvPr>
          <p:cNvSpPr/>
          <p:nvPr/>
        </p:nvSpPr>
        <p:spPr>
          <a:xfrm>
            <a:off x="3667742" y="5080174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Étoile à 5 branches 53">
            <a:hlinkClick r:id="rId5" action="ppaction://hlinksldjump"/>
          </p:cNvPr>
          <p:cNvSpPr/>
          <p:nvPr/>
        </p:nvSpPr>
        <p:spPr>
          <a:xfrm>
            <a:off x="8244408" y="40651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Étoile à 5 branches 54">
            <a:hlinkClick r:id="rId5" action="ppaction://hlinksldjump"/>
          </p:cNvPr>
          <p:cNvSpPr/>
          <p:nvPr/>
        </p:nvSpPr>
        <p:spPr>
          <a:xfrm>
            <a:off x="971600" y="2629579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Étoile à 5 branches 55">
            <a:hlinkClick r:id="rId5" action="ppaction://hlinksldjump"/>
          </p:cNvPr>
          <p:cNvSpPr/>
          <p:nvPr/>
        </p:nvSpPr>
        <p:spPr>
          <a:xfrm>
            <a:off x="2536950" y="3068960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7" name="Étoile à 5 branches 56">
            <a:hlinkClick r:id="rId5" action="ppaction://hlinksldjump"/>
          </p:cNvPr>
          <p:cNvSpPr/>
          <p:nvPr/>
        </p:nvSpPr>
        <p:spPr>
          <a:xfrm>
            <a:off x="5749340" y="2701587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8" name="Étoile à 5 branches 57">
            <a:hlinkClick r:id="rId5" action="ppaction://hlinksldjump"/>
          </p:cNvPr>
          <p:cNvSpPr/>
          <p:nvPr/>
        </p:nvSpPr>
        <p:spPr>
          <a:xfrm>
            <a:off x="960460" y="4619641"/>
            <a:ext cx="144016" cy="1440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Étoile à 6 branches 1"/>
          <p:cNvSpPr/>
          <p:nvPr/>
        </p:nvSpPr>
        <p:spPr>
          <a:xfrm>
            <a:off x="5292080" y="4293096"/>
            <a:ext cx="1656183" cy="1205587"/>
          </a:xfrm>
          <a:prstGeom prst="star6">
            <a:avLst>
              <a:gd name="adj" fmla="val 21662"/>
              <a:gd name="hf" fmla="val 1154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600" dirty="0" smtClean="0"/>
              <a:t>Ottawa</a:t>
            </a:r>
            <a:endParaRPr lang="fr-CA" sz="16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591" y="1985272"/>
            <a:ext cx="18669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3007781"/>
      </p:ext>
    </p:extLst>
  </p:cSld>
  <p:clrMapOvr>
    <a:masterClrMapping/>
  </p:clrMapOvr>
  <p:transition spd="slow" advClick="0">
    <p:sndAc>
      <p:stSnd>
        <p:snd r:embed="rId3" name="Applaudissements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187</Words>
  <Application>Microsoft Office PowerPoint</Application>
  <PresentationFormat>Affichage à l'écran (4:3)</PresentationFormat>
  <Paragraphs>135</Paragraphs>
  <Slides>9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Instructions</vt:lpstr>
      <vt:lpstr>Diapositive 2</vt:lpstr>
      <vt:lpstr>Diapositive 3</vt:lpstr>
      <vt:lpstr>Diapositive 4</vt:lpstr>
      <vt:lpstr>BONUS QUESTION:  What is the federal capital of Canada?  Try to find it on the map.</vt:lpstr>
      <vt:lpstr>Diapositive 6</vt:lpstr>
      <vt:lpstr>Diapositive 7</vt:lpstr>
      <vt:lpstr>Diapositive 8</vt:lpstr>
      <vt:lpstr>Diapositive 9</vt:lpstr>
    </vt:vector>
  </TitlesOfParts>
  <Company>UQTR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stratos</cp:lastModifiedBy>
  <cp:revision>23</cp:revision>
  <dcterms:created xsi:type="dcterms:W3CDTF">2011-09-19T23:58:10Z</dcterms:created>
  <dcterms:modified xsi:type="dcterms:W3CDTF">2011-10-04T17:43:15Z</dcterms:modified>
</cp:coreProperties>
</file>